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9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7" r:id="rId21"/>
    <p:sldId id="311" r:id="rId22"/>
    <p:sldId id="301" r:id="rId23"/>
    <p:sldId id="300" r:id="rId24"/>
    <p:sldId id="303" r:id="rId25"/>
    <p:sldId id="302" r:id="rId26"/>
    <p:sldId id="304" r:id="rId27"/>
    <p:sldId id="275" r:id="rId28"/>
    <p:sldId id="278" r:id="rId29"/>
    <p:sldId id="307" r:id="rId30"/>
    <p:sldId id="305" r:id="rId31"/>
    <p:sldId id="306" r:id="rId32"/>
    <p:sldId id="309" r:id="rId33"/>
    <p:sldId id="31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3" r:id="rId46"/>
    <p:sldId id="294" r:id="rId47"/>
    <p:sldId id="295" r:id="rId48"/>
  </p:sldIdLst>
  <p:sldSz cx="9144000" cy="5143500" type="screen16x9"/>
  <p:notesSz cx="6858000" cy="9144000"/>
  <p:embeddedFontLst>
    <p:embeddedFont>
      <p:font typeface="Maven Pro" panose="020B0604020202020204" charset="0"/>
      <p:regular r:id="rId50"/>
      <p:bold r:id="rId51"/>
    </p:embeddedFont>
    <p:embeddedFont>
      <p:font typeface="Nunito" panose="020B060402020202020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981F3F-FE09-4A5A-AF84-8715E0F55F27}">
  <a:tblStyle styleId="{5C981F3F-FE09-4A5A-AF84-8715E0F55F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44678f772b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44678f772b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44678f772b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44678f772b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446c82e2c5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446c82e2c5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446c82e2c5_5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446c82e2c5_5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4881e67cb7_0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4881e67cb7_0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44678f772b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44678f772b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4881e67cb7_0_7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4881e67cb7_0_7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4881e67cb7_0_7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4881e67cb7_0_7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4881e67cb7_0_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4881e67cb7_0_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4881e67cb7_0_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4881e67cb7_0_7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4678f772b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4678f772b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51bf8a1bc9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51bf8a1bc9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51bf8a1bc9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51bf8a1bc9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11665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4881e67cb7_0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4881e67cb7_0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964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4881e67cb7_0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4881e67cb7_0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98207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4881e67cb7_0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4881e67cb7_0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09335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4881e67cb7_0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4881e67cb7_0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19550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4881e67cb7_0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4881e67cb7_0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22185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4881e67cb7_0_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4881e67cb7_0_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4881e67cb7_0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4881e67cb7_0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4881e67cb7_0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4881e67cb7_0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2003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44678f772b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44678f772b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4881e67cb7_0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4881e67cb7_0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345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4881e67cb7_0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4881e67cb7_0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9811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4881e67cb7_0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4881e67cb7_0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27703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4881e67cb7_0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4881e67cb7_0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5760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446c82e2c5_7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446c82e2c5_7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4881e67cb7_0_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4881e67cb7_0_7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4881e67cb7_0_1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4881e67cb7_0_1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4cffb1de28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4cffb1de28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4cffb1de2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4cffb1de2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4cffb1de2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4cffb1de2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48b240ee18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48b240ee18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44678f772b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44678f772b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446c82e2c5_7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446c82e2c5_7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44678f772b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44678f772b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44678f772b_1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44678f772b_1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44678f772b_1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44678f772b_1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44678f772b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44678f772b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44678f772b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44678f772b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44850769b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44850769b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46c82e2c5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46c82e2c5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4678f772b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44678f772b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4678f772b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4678f772b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44678f772b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44678f772b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44678f772b_0_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44678f772b_0_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Relationship Id="rId9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jv11/SmartInventoryiOS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1443700" y="1353550"/>
            <a:ext cx="6364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Times New Roman"/>
                <a:ea typeface="Times New Roman"/>
                <a:cs typeface="Times New Roman"/>
                <a:sym typeface="Times New Roman"/>
              </a:rPr>
              <a:t>Smart Inventory</a:t>
            </a:r>
            <a:endParaRPr sz="48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1815525" y="2889825"/>
            <a:ext cx="59058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Times New Roman"/>
                <a:ea typeface="Times New Roman"/>
                <a:cs typeface="Times New Roman"/>
                <a:sym typeface="Times New Roman"/>
              </a:rPr>
              <a:t>Mobile Application - IOS</a:t>
            </a:r>
            <a:endParaRPr sz="3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3"/>
          <p:cNvSpPr txBox="1"/>
          <p:nvPr/>
        </p:nvSpPr>
        <p:spPr>
          <a:xfrm>
            <a:off x="1497750" y="367600"/>
            <a:ext cx="61485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Requirements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2" name="Google Shape;362;p23"/>
          <p:cNvSpPr txBox="1"/>
          <p:nvPr/>
        </p:nvSpPr>
        <p:spPr>
          <a:xfrm>
            <a:off x="1030100" y="1404750"/>
            <a:ext cx="8345400" cy="3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Non-Functional Requirements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Reliability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Availability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Security      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Portability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3" name="Google Shape;363;p23"/>
          <p:cNvSpPr txBox="1"/>
          <p:nvPr/>
        </p:nvSpPr>
        <p:spPr>
          <a:xfrm>
            <a:off x="5715813" y="4794000"/>
            <a:ext cx="31434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Midhun Kumar Kurapati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4"/>
          <p:cNvSpPr txBox="1"/>
          <p:nvPr/>
        </p:nvSpPr>
        <p:spPr>
          <a:xfrm>
            <a:off x="1497750" y="367600"/>
            <a:ext cx="61485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Requirements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9" name="Google Shape;369;p24"/>
          <p:cNvSpPr txBox="1"/>
          <p:nvPr/>
        </p:nvSpPr>
        <p:spPr>
          <a:xfrm>
            <a:off x="1200050" y="1379500"/>
            <a:ext cx="8345400" cy="3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Logical Database Requirements</a:t>
            </a:r>
            <a:endParaRPr sz="2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Types of information used by various functions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Frequency of use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Integrity constraints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entities and their relationships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7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2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0" name="Google Shape;370;p24"/>
          <p:cNvSpPr txBox="1"/>
          <p:nvPr/>
        </p:nvSpPr>
        <p:spPr>
          <a:xfrm>
            <a:off x="5715813" y="4794000"/>
            <a:ext cx="31434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Midhun Kumar Kurapati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5"/>
          <p:cNvSpPr txBox="1"/>
          <p:nvPr/>
        </p:nvSpPr>
        <p:spPr>
          <a:xfrm>
            <a:off x="1497750" y="367600"/>
            <a:ext cx="61485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6" name="Google Shape;376;p25"/>
          <p:cNvSpPr txBox="1"/>
          <p:nvPr/>
        </p:nvSpPr>
        <p:spPr>
          <a:xfrm>
            <a:off x="399300" y="1195100"/>
            <a:ext cx="8345400" cy="3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CASE DIAGRAM</a:t>
            </a:r>
            <a:endParaRPr sz="2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diagram describes all the 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/ software requirements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software program.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Specifies behaviour.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Helps to design a system from 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End user requirements.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7" name="Google Shape;3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9500" y="1150900"/>
            <a:ext cx="3667800" cy="338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25"/>
          <p:cNvSpPr txBox="1"/>
          <p:nvPr/>
        </p:nvSpPr>
        <p:spPr>
          <a:xfrm>
            <a:off x="5709684" y="4784651"/>
            <a:ext cx="3149529" cy="43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Sai Mohan </a:t>
            </a:r>
            <a:endParaRPr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9" name="Google Shape;379;p25"/>
          <p:cNvSpPr txBox="1"/>
          <p:nvPr/>
        </p:nvSpPr>
        <p:spPr>
          <a:xfrm>
            <a:off x="4763928" y="4540400"/>
            <a:ext cx="5820600" cy="3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Fig.1: Use Case Diagram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"/>
          <p:cNvSpPr txBox="1"/>
          <p:nvPr/>
        </p:nvSpPr>
        <p:spPr>
          <a:xfrm>
            <a:off x="1497750" y="367600"/>
            <a:ext cx="61485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5" name="Google Shape;385;p26"/>
          <p:cNvSpPr txBox="1"/>
          <p:nvPr/>
        </p:nvSpPr>
        <p:spPr>
          <a:xfrm>
            <a:off x="545025" y="1150900"/>
            <a:ext cx="8345400" cy="3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 DIAGRAM</a:t>
            </a:r>
            <a:endParaRPr sz="2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Describes about all the entities and 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their attributes.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arabi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arabi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arabi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Order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arabi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Shipment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arabi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Transaction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7" name="Google Shape;387;p26"/>
          <p:cNvSpPr txBox="1"/>
          <p:nvPr/>
        </p:nvSpPr>
        <p:spPr>
          <a:xfrm>
            <a:off x="4763928" y="4540400"/>
            <a:ext cx="5820600" cy="33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Fig.2: Class Diagram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88" name="Google Shape;3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6550" y="1231350"/>
            <a:ext cx="3841200" cy="33090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78;p25">
            <a:extLst>
              <a:ext uri="{FF2B5EF4-FFF2-40B4-BE49-F238E27FC236}">
                <a16:creationId xmlns:a16="http://schemas.microsoft.com/office/drawing/2014/main" id="{1910EC98-07F6-49EA-9DC7-D5405ECA7340}"/>
              </a:ext>
            </a:extLst>
          </p:cNvPr>
          <p:cNvSpPr txBox="1"/>
          <p:nvPr/>
        </p:nvSpPr>
        <p:spPr>
          <a:xfrm>
            <a:off x="5709684" y="4784651"/>
            <a:ext cx="3149529" cy="43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Sai Mohan </a:t>
            </a:r>
            <a:endParaRPr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4150" y="1106975"/>
            <a:ext cx="4160724" cy="304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78;p25">
            <a:extLst>
              <a:ext uri="{FF2B5EF4-FFF2-40B4-BE49-F238E27FC236}">
                <a16:creationId xmlns:a16="http://schemas.microsoft.com/office/drawing/2014/main" id="{814D485B-4C72-4326-A0CC-6BE4C0781178}"/>
              </a:ext>
            </a:extLst>
          </p:cNvPr>
          <p:cNvSpPr txBox="1"/>
          <p:nvPr/>
        </p:nvSpPr>
        <p:spPr>
          <a:xfrm>
            <a:off x="5709684" y="4784651"/>
            <a:ext cx="3149529" cy="43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Sai Mohan </a:t>
            </a:r>
            <a:endParaRPr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8"/>
          <p:cNvSpPr txBox="1"/>
          <p:nvPr/>
        </p:nvSpPr>
        <p:spPr>
          <a:xfrm>
            <a:off x="1172600" y="0"/>
            <a:ext cx="61485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Login screen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0" name="Google Shape;400;p28"/>
          <p:cNvSpPr txBox="1"/>
          <p:nvPr/>
        </p:nvSpPr>
        <p:spPr>
          <a:xfrm>
            <a:off x="721625" y="1210200"/>
            <a:ext cx="8001000" cy="3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01" name="Google Shape;401;p28"/>
          <p:cNvSpPr txBox="1"/>
          <p:nvPr/>
        </p:nvSpPr>
        <p:spPr>
          <a:xfrm>
            <a:off x="1178775" y="4553650"/>
            <a:ext cx="7323000" cy="7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Fig.3: Login Screen     	        Fig.4: Login authentication Failed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03" name="Google Shape;4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7426" y="704842"/>
            <a:ext cx="2249424" cy="393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704842"/>
            <a:ext cx="2249424" cy="393192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78;p25">
            <a:extLst>
              <a:ext uri="{FF2B5EF4-FFF2-40B4-BE49-F238E27FC236}">
                <a16:creationId xmlns:a16="http://schemas.microsoft.com/office/drawing/2014/main" id="{3276AF2B-9C91-4A0B-A76A-AB3CC331AB8F}"/>
              </a:ext>
            </a:extLst>
          </p:cNvPr>
          <p:cNvSpPr txBox="1"/>
          <p:nvPr/>
        </p:nvSpPr>
        <p:spPr>
          <a:xfrm>
            <a:off x="5709684" y="4784651"/>
            <a:ext cx="3149529" cy="43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Sai Mohan </a:t>
            </a:r>
            <a:endParaRPr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9"/>
          <p:cNvSpPr txBox="1"/>
          <p:nvPr/>
        </p:nvSpPr>
        <p:spPr>
          <a:xfrm>
            <a:off x="1497750" y="0"/>
            <a:ext cx="61485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Registration screen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0" name="Google Shape;410;p29"/>
          <p:cNvSpPr txBox="1"/>
          <p:nvPr/>
        </p:nvSpPr>
        <p:spPr>
          <a:xfrm>
            <a:off x="2235137" y="4610721"/>
            <a:ext cx="64944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Fig.5: Registration                            Fig.6: Registration Alert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412" name="Google Shape;41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5137" y="714075"/>
            <a:ext cx="2249424" cy="393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5374" y="714074"/>
            <a:ext cx="2249424" cy="39319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78;p25">
            <a:extLst>
              <a:ext uri="{FF2B5EF4-FFF2-40B4-BE49-F238E27FC236}">
                <a16:creationId xmlns:a16="http://schemas.microsoft.com/office/drawing/2014/main" id="{C7B81886-CA81-4217-BFCB-547AC5B7BDC1}"/>
              </a:ext>
            </a:extLst>
          </p:cNvPr>
          <p:cNvSpPr txBox="1"/>
          <p:nvPr/>
        </p:nvSpPr>
        <p:spPr>
          <a:xfrm>
            <a:off x="5709684" y="4784651"/>
            <a:ext cx="3149529" cy="43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Sai Mohan </a:t>
            </a:r>
            <a:endParaRPr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0"/>
          <p:cNvSpPr txBox="1"/>
          <p:nvPr/>
        </p:nvSpPr>
        <p:spPr>
          <a:xfrm>
            <a:off x="1497750" y="1955"/>
            <a:ext cx="61485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User-Profile  screen</a:t>
            </a:r>
            <a:endParaRPr sz="4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9" name="Google Shape;419;p30"/>
          <p:cNvSpPr txBox="1"/>
          <p:nvPr/>
        </p:nvSpPr>
        <p:spPr>
          <a:xfrm>
            <a:off x="1415525" y="4671654"/>
            <a:ext cx="58206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Fig.7: User Profile Page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20" name="Google Shape;420;p30"/>
          <p:cNvSpPr txBox="1"/>
          <p:nvPr/>
        </p:nvSpPr>
        <p:spPr>
          <a:xfrm>
            <a:off x="4377225" y="4617325"/>
            <a:ext cx="58206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   Fig.8: Account details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22" name="Google Shape;4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351" y="785255"/>
            <a:ext cx="2249424" cy="393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6401" y="807690"/>
            <a:ext cx="2249424" cy="393192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78;p25">
            <a:extLst>
              <a:ext uri="{FF2B5EF4-FFF2-40B4-BE49-F238E27FC236}">
                <a16:creationId xmlns:a16="http://schemas.microsoft.com/office/drawing/2014/main" id="{B97315BB-B1D7-452C-8CA2-760FF1410EB7}"/>
              </a:ext>
            </a:extLst>
          </p:cNvPr>
          <p:cNvSpPr txBox="1"/>
          <p:nvPr/>
        </p:nvSpPr>
        <p:spPr>
          <a:xfrm>
            <a:off x="5709684" y="4784651"/>
            <a:ext cx="3149529" cy="43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Sai Mohan </a:t>
            </a:r>
            <a:endParaRPr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1"/>
          <p:cNvSpPr txBox="1"/>
          <p:nvPr/>
        </p:nvSpPr>
        <p:spPr>
          <a:xfrm>
            <a:off x="1550825" y="146675"/>
            <a:ext cx="61485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Forgot Password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9" name="Google Shape;429;p31"/>
          <p:cNvSpPr txBox="1"/>
          <p:nvPr/>
        </p:nvSpPr>
        <p:spPr>
          <a:xfrm>
            <a:off x="329775" y="995225"/>
            <a:ext cx="6440700" cy="23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Three steps to reset password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AutoNum type="arabicPeriod"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Needs registered Email 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AutoNum type="arabicPeriod"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Link is sent to user’s email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AutoNum type="arabicPeriod"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Reset password 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1" name="Google Shape;431;p31"/>
          <p:cNvSpPr txBox="1"/>
          <p:nvPr/>
        </p:nvSpPr>
        <p:spPr>
          <a:xfrm>
            <a:off x="6363275" y="4296450"/>
            <a:ext cx="6440700" cy="5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Fig.9: Reset password screen 1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32" name="Google Shape;432;p31"/>
          <p:cNvPicPr preferRelativeResize="0"/>
          <p:nvPr/>
        </p:nvPicPr>
        <p:blipFill rotWithShape="1">
          <a:blip r:embed="rId3">
            <a:alphaModFix/>
          </a:blip>
          <a:srcRect l="16431" t="2808" r="15360" b="6017"/>
          <a:stretch/>
        </p:blipFill>
        <p:spPr>
          <a:xfrm>
            <a:off x="1177425" y="2404425"/>
            <a:ext cx="3519900" cy="251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0475" y="263150"/>
            <a:ext cx="2088750" cy="40332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78;p25">
            <a:extLst>
              <a:ext uri="{FF2B5EF4-FFF2-40B4-BE49-F238E27FC236}">
                <a16:creationId xmlns:a16="http://schemas.microsoft.com/office/drawing/2014/main" id="{03BC7CAF-BFF4-4723-AA17-07778FE2F663}"/>
              </a:ext>
            </a:extLst>
          </p:cNvPr>
          <p:cNvSpPr txBox="1"/>
          <p:nvPr/>
        </p:nvSpPr>
        <p:spPr>
          <a:xfrm>
            <a:off x="5709684" y="4784651"/>
            <a:ext cx="3149529" cy="43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Sai Mohan </a:t>
            </a:r>
            <a:endParaRPr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3"/>
          <p:cNvSpPr txBox="1"/>
          <p:nvPr/>
        </p:nvSpPr>
        <p:spPr>
          <a:xfrm>
            <a:off x="283885" y="146675"/>
            <a:ext cx="61485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 - </a:t>
            </a:r>
            <a:r>
              <a:rPr lang="en" sz="4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Announcements</a:t>
            </a:r>
            <a:endParaRPr sz="4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9" name="Google Shape;449;p33"/>
          <p:cNvSpPr txBox="1"/>
          <p:nvPr/>
        </p:nvSpPr>
        <p:spPr>
          <a:xfrm>
            <a:off x="436125" y="1307550"/>
            <a:ext cx="5279700" cy="2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Announcement view for Admin</a:t>
            </a:r>
            <a:endParaRPr sz="2000" dirty="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Times New Roman"/>
              <a:buChar char="●"/>
            </a:pPr>
            <a:r>
              <a:rPr lang="en" sz="20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Consists of list of products announced</a:t>
            </a:r>
            <a:endParaRPr sz="2000" dirty="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Times New Roman"/>
              <a:buChar char="●"/>
            </a:pPr>
            <a:r>
              <a:rPr lang="en" sz="20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‘+’ to post announcement</a:t>
            </a:r>
            <a:endParaRPr sz="2000" dirty="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Times New Roman"/>
              <a:buChar char="●"/>
            </a:pPr>
            <a:r>
              <a:rPr lang="en" sz="20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‘+’ clicked it is redirected to post announcements view.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Times New Roman"/>
              <a:buChar char="●"/>
            </a:pPr>
            <a:r>
              <a:rPr lang="en" sz="20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delete the announcement by swiping announcement right side.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Times New Roman"/>
              <a:buChar char="●"/>
            </a:pPr>
            <a:r>
              <a:rPr lang="en" sz="20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update announcement </a:t>
            </a:r>
            <a:r>
              <a:rPr lang="en-US" sz="20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clicking on announcement.</a:t>
            </a:r>
            <a:endParaRPr sz="2000" dirty="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0" name="Google Shape;450;p33"/>
          <p:cNvSpPr txBox="1"/>
          <p:nvPr/>
        </p:nvSpPr>
        <p:spPr>
          <a:xfrm>
            <a:off x="5664853" y="4540500"/>
            <a:ext cx="5820600" cy="374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Fig.11: Admin Announcements View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51" name="Google Shape;4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1301" y="605790"/>
            <a:ext cx="2249424" cy="39319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78;p25">
            <a:extLst>
              <a:ext uri="{FF2B5EF4-FFF2-40B4-BE49-F238E27FC236}">
                <a16:creationId xmlns:a16="http://schemas.microsoft.com/office/drawing/2014/main" id="{B9C97B49-F178-470D-95BC-F2C675121EF2}"/>
              </a:ext>
            </a:extLst>
          </p:cNvPr>
          <p:cNvSpPr txBox="1"/>
          <p:nvPr/>
        </p:nvSpPr>
        <p:spPr>
          <a:xfrm>
            <a:off x="5709684" y="4784651"/>
            <a:ext cx="3149529" cy="43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Sai Mohan </a:t>
            </a:r>
            <a:endParaRPr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/>
        </p:nvSpPr>
        <p:spPr>
          <a:xfrm>
            <a:off x="2354075" y="0"/>
            <a:ext cx="4513200" cy="8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Members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4" name="Google Shape;284;p14"/>
          <p:cNvSpPr txBox="1"/>
          <p:nvPr/>
        </p:nvSpPr>
        <p:spPr>
          <a:xfrm>
            <a:off x="2354063" y="2571738"/>
            <a:ext cx="20910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Bharadwaj Dasari</a:t>
            </a:r>
            <a:endParaRPr/>
          </a:p>
        </p:txBody>
      </p:sp>
      <p:sp>
        <p:nvSpPr>
          <p:cNvPr id="285" name="Google Shape;285;p14"/>
          <p:cNvSpPr txBox="1"/>
          <p:nvPr/>
        </p:nvSpPr>
        <p:spPr>
          <a:xfrm>
            <a:off x="6222275" y="4545250"/>
            <a:ext cx="30693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Vamshi Raj Jennaikode</a:t>
            </a:r>
            <a:endParaRPr/>
          </a:p>
        </p:txBody>
      </p:sp>
      <p:sp>
        <p:nvSpPr>
          <p:cNvPr id="286" name="Google Shape;286;p14"/>
          <p:cNvSpPr txBox="1"/>
          <p:nvPr/>
        </p:nvSpPr>
        <p:spPr>
          <a:xfrm>
            <a:off x="3161400" y="4545250"/>
            <a:ext cx="28212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Midhun Kumar Kurapati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7" name="Google Shape;287;p14"/>
          <p:cNvSpPr txBox="1"/>
          <p:nvPr/>
        </p:nvSpPr>
        <p:spPr>
          <a:xfrm>
            <a:off x="4759650" y="2571738"/>
            <a:ext cx="20910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Shruthi Patlolla</a:t>
            </a:r>
            <a:endParaRPr/>
          </a:p>
        </p:txBody>
      </p:sp>
      <p:sp>
        <p:nvSpPr>
          <p:cNvPr id="288" name="Google Shape;288;p14"/>
          <p:cNvSpPr txBox="1"/>
          <p:nvPr/>
        </p:nvSpPr>
        <p:spPr>
          <a:xfrm>
            <a:off x="571450" y="4545250"/>
            <a:ext cx="25632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Manogna Sivangula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9" name="Google Shape;289;p14"/>
          <p:cNvSpPr txBox="1"/>
          <p:nvPr/>
        </p:nvSpPr>
        <p:spPr>
          <a:xfrm>
            <a:off x="6867275" y="2571738"/>
            <a:ext cx="28212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Sai Mohan Vummidi</a:t>
            </a:r>
            <a:endParaRPr/>
          </a:p>
        </p:txBody>
      </p:sp>
      <p:pic>
        <p:nvPicPr>
          <p:cNvPr id="290" name="Google Shape;29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1810" y="797588"/>
            <a:ext cx="1566690" cy="172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6025" y="3024150"/>
            <a:ext cx="1498200" cy="1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3425" y="759800"/>
            <a:ext cx="1498200" cy="180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9362" y="3007400"/>
            <a:ext cx="1498200" cy="16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4"/>
          <p:cNvPicPr preferRelativeResize="0"/>
          <p:nvPr/>
        </p:nvPicPr>
        <p:blipFill rotWithShape="1">
          <a:blip r:embed="rId7">
            <a:alphaModFix/>
          </a:blip>
          <a:srcRect r="6375" b="11253"/>
          <a:stretch/>
        </p:blipFill>
        <p:spPr>
          <a:xfrm>
            <a:off x="6860650" y="2990650"/>
            <a:ext cx="1438071" cy="1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4"/>
          <p:cNvPicPr preferRelativeResize="0"/>
          <p:nvPr/>
        </p:nvPicPr>
        <p:blipFill rotWithShape="1">
          <a:blip r:embed="rId8">
            <a:alphaModFix/>
          </a:blip>
          <a:srcRect l="10865" r="14966"/>
          <a:stretch/>
        </p:blipFill>
        <p:spPr>
          <a:xfrm>
            <a:off x="7394225" y="835375"/>
            <a:ext cx="1566705" cy="172819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4"/>
          <p:cNvSpPr txBox="1"/>
          <p:nvPr/>
        </p:nvSpPr>
        <p:spPr>
          <a:xfrm>
            <a:off x="-118900" y="2571750"/>
            <a:ext cx="26424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Dr. Zhengrui Qin</a:t>
            </a:r>
            <a:endParaRPr/>
          </a:p>
        </p:txBody>
      </p:sp>
      <p:pic>
        <p:nvPicPr>
          <p:cNvPr id="297" name="Google Shape;297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2225" y="644625"/>
            <a:ext cx="1566700" cy="192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8102" y="549475"/>
            <a:ext cx="2249424" cy="393192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34"/>
          <p:cNvSpPr txBox="1"/>
          <p:nvPr/>
        </p:nvSpPr>
        <p:spPr>
          <a:xfrm>
            <a:off x="1338850" y="157825"/>
            <a:ext cx="61485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 Announcements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8" name="Google Shape;458;p34"/>
          <p:cNvSpPr txBox="1"/>
          <p:nvPr/>
        </p:nvSpPr>
        <p:spPr>
          <a:xfrm>
            <a:off x="436125" y="1307550"/>
            <a:ext cx="5279700" cy="2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you click on post announcement:</a:t>
            </a:r>
            <a:endParaRPr sz="2000" dirty="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Times New Roman"/>
              <a:buChar char="●"/>
            </a:pPr>
            <a:r>
              <a:rPr lang="en" sz="20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record is created for products table in the back-end</a:t>
            </a:r>
            <a:endParaRPr sz="2000" dirty="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Times New Roman"/>
              <a:buChar char="●"/>
            </a:pPr>
            <a:r>
              <a:rPr lang="en" sz="20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Announced product is displayed in the dashboard of all the users and admin</a:t>
            </a:r>
            <a:endParaRPr sz="2000" dirty="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0" name="Google Shape;460;p34"/>
          <p:cNvSpPr txBox="1"/>
          <p:nvPr/>
        </p:nvSpPr>
        <p:spPr>
          <a:xfrm>
            <a:off x="6370443" y="4551516"/>
            <a:ext cx="5820600" cy="321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Fig.12: Post Announcements View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" name="Google Shape;378;p25">
            <a:extLst>
              <a:ext uri="{FF2B5EF4-FFF2-40B4-BE49-F238E27FC236}">
                <a16:creationId xmlns:a16="http://schemas.microsoft.com/office/drawing/2014/main" id="{0FC5DD82-EF81-4018-88D4-ED3DC5D6BCBA}"/>
              </a:ext>
            </a:extLst>
          </p:cNvPr>
          <p:cNvSpPr txBox="1"/>
          <p:nvPr/>
        </p:nvSpPr>
        <p:spPr>
          <a:xfrm>
            <a:off x="5709684" y="4784651"/>
            <a:ext cx="3149529" cy="43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Sai Mohan </a:t>
            </a:r>
            <a:endParaRPr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4"/>
          <p:cNvSpPr txBox="1"/>
          <p:nvPr/>
        </p:nvSpPr>
        <p:spPr>
          <a:xfrm>
            <a:off x="738129" y="-8173"/>
            <a:ext cx="7355148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Update &amp; Delete  Announcements</a:t>
            </a:r>
            <a:endParaRPr sz="4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9" name="Google Shape;459;p34"/>
          <p:cNvSpPr txBox="1"/>
          <p:nvPr/>
        </p:nvSpPr>
        <p:spPr>
          <a:xfrm>
            <a:off x="5715813" y="4794000"/>
            <a:ext cx="31434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Manogna Sivangula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0" name="Google Shape;460;p34"/>
          <p:cNvSpPr txBox="1"/>
          <p:nvPr/>
        </p:nvSpPr>
        <p:spPr>
          <a:xfrm>
            <a:off x="176269" y="4615371"/>
            <a:ext cx="7917007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         Fig.13: Update Announcements View                       Fig.14: Delete Announcements View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pic>
        <p:nvPicPr>
          <p:cNvPr id="7" name="Picture 6" descr="C:\Users\S531505\Downloads\SmartInventoryScreenShots\admin\admin-updateAnnouncementy.png">
            <a:extLst>
              <a:ext uri="{FF2B5EF4-FFF2-40B4-BE49-F238E27FC236}">
                <a16:creationId xmlns:a16="http://schemas.microsoft.com/office/drawing/2014/main" id="{8E7D5058-EBBE-42E0-B13E-EB3BA1896B2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116" y="690900"/>
            <a:ext cx="2247900" cy="39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:\Users\S531505\Downloads\SmartInventoryScreenShots\admin\admin-deleteAnnouncement.png">
            <a:extLst>
              <a:ext uri="{FF2B5EF4-FFF2-40B4-BE49-F238E27FC236}">
                <a16:creationId xmlns:a16="http://schemas.microsoft.com/office/drawing/2014/main" id="{DF53168B-33A4-42AB-9A1E-69542BF754E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863" y="690900"/>
            <a:ext cx="2247900" cy="3933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0080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5"/>
          <p:cNvSpPr txBox="1"/>
          <p:nvPr/>
        </p:nvSpPr>
        <p:spPr>
          <a:xfrm>
            <a:off x="546900" y="121900"/>
            <a:ext cx="61485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 - Orders</a:t>
            </a:r>
            <a:endParaRPr sz="4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6" name="Google Shape;466;p35"/>
          <p:cNvSpPr txBox="1"/>
          <p:nvPr/>
        </p:nvSpPr>
        <p:spPr>
          <a:xfrm>
            <a:off x="5978513" y="4392000"/>
            <a:ext cx="6440700" cy="7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Fig.15: </a:t>
            </a:r>
            <a:r>
              <a:rPr lang="en-US" dirty="0">
                <a:solidFill>
                  <a:srgbClr val="FFFFFF"/>
                </a:solidFill>
              </a:rPr>
              <a:t>Admin orders </a:t>
            </a:r>
            <a:r>
              <a:rPr lang="en" dirty="0">
                <a:solidFill>
                  <a:srgbClr val="FFFFFF"/>
                </a:solidFill>
              </a:rPr>
              <a:t>view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67" name="Google Shape;467;p35"/>
          <p:cNvSpPr txBox="1"/>
          <p:nvPr/>
        </p:nvSpPr>
        <p:spPr>
          <a:xfrm>
            <a:off x="5715813" y="4794000"/>
            <a:ext cx="31434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Manogna Sivangula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9" name="Google Shape;469;p35"/>
          <p:cNvSpPr txBox="1"/>
          <p:nvPr/>
        </p:nvSpPr>
        <p:spPr>
          <a:xfrm>
            <a:off x="607300" y="1264175"/>
            <a:ext cx="4499100" cy="19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</a:t>
            </a:r>
            <a:r>
              <a:rPr lang="en-US" sz="20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Claims a products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order is created for both users and admin.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swiping an order admin can approve or reject the claim.</a:t>
            </a:r>
            <a:endParaRPr sz="2000" dirty="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" name="Picture 6" descr="C:\Users\S531505\Downloads\SmartInventoryScreenShots\admin\admin-orderview.png">
            <a:extLst>
              <a:ext uri="{FF2B5EF4-FFF2-40B4-BE49-F238E27FC236}">
                <a16:creationId xmlns:a16="http://schemas.microsoft.com/office/drawing/2014/main" id="{7FDC9F45-3D7E-49E1-ABC9-775B1481CCB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862" y="401025"/>
            <a:ext cx="2276475" cy="3990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9644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5"/>
          <p:cNvSpPr txBox="1"/>
          <p:nvPr/>
        </p:nvSpPr>
        <p:spPr>
          <a:xfrm>
            <a:off x="546900" y="121900"/>
            <a:ext cx="61485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Upload Shipping label</a:t>
            </a:r>
            <a:endParaRPr sz="4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6" name="Google Shape;466;p35"/>
          <p:cNvSpPr txBox="1"/>
          <p:nvPr/>
        </p:nvSpPr>
        <p:spPr>
          <a:xfrm>
            <a:off x="5978513" y="4392000"/>
            <a:ext cx="6440700" cy="7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Fig.16: </a:t>
            </a:r>
            <a:r>
              <a:rPr lang="en-US" dirty="0">
                <a:solidFill>
                  <a:srgbClr val="FFFFFF"/>
                </a:solidFill>
              </a:rPr>
              <a:t>Upload label </a:t>
            </a:r>
            <a:r>
              <a:rPr lang="en" dirty="0">
                <a:solidFill>
                  <a:srgbClr val="FFFFFF"/>
                </a:solidFill>
              </a:rPr>
              <a:t>view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67" name="Google Shape;467;p35"/>
          <p:cNvSpPr txBox="1"/>
          <p:nvPr/>
        </p:nvSpPr>
        <p:spPr>
          <a:xfrm>
            <a:off x="5715813" y="4794000"/>
            <a:ext cx="31434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Manogna Sivangula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9" name="Google Shape;469;p35"/>
          <p:cNvSpPr txBox="1"/>
          <p:nvPr/>
        </p:nvSpPr>
        <p:spPr>
          <a:xfrm>
            <a:off x="607299" y="1264175"/>
            <a:ext cx="3017249" cy="19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approving claim request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Admin can upload shipping label by selecting label from admin’s gallery.</a:t>
            </a:r>
            <a:endParaRPr sz="2000" dirty="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" name="Picture 7" descr="../../../Downloads/user-uploadShippingLable.png">
            <a:extLst>
              <a:ext uri="{FF2B5EF4-FFF2-40B4-BE49-F238E27FC236}">
                <a16:creationId xmlns:a16="http://schemas.microsoft.com/office/drawing/2014/main" id="{6EB18B9D-5033-4468-B5B0-A85EDD7B955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563" y="381975"/>
            <a:ext cx="2247900" cy="3933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9562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5"/>
          <p:cNvSpPr txBox="1"/>
          <p:nvPr/>
        </p:nvSpPr>
        <p:spPr>
          <a:xfrm>
            <a:off x="546900" y="121900"/>
            <a:ext cx="61485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Order Received</a:t>
            </a:r>
            <a:endParaRPr sz="4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6" name="Google Shape;466;p35"/>
          <p:cNvSpPr txBox="1"/>
          <p:nvPr/>
        </p:nvSpPr>
        <p:spPr>
          <a:xfrm>
            <a:off x="5978513" y="4392000"/>
            <a:ext cx="6440700" cy="7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Fig.17: </a:t>
            </a:r>
            <a:r>
              <a:rPr lang="en-US" dirty="0">
                <a:solidFill>
                  <a:srgbClr val="FFFFFF"/>
                </a:solidFill>
              </a:rPr>
              <a:t>Order Received </a:t>
            </a:r>
            <a:r>
              <a:rPr lang="en" dirty="0">
                <a:solidFill>
                  <a:srgbClr val="FFFFFF"/>
                </a:solidFill>
              </a:rPr>
              <a:t>view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67" name="Google Shape;467;p35"/>
          <p:cNvSpPr txBox="1"/>
          <p:nvPr/>
        </p:nvSpPr>
        <p:spPr>
          <a:xfrm>
            <a:off x="5715813" y="4794000"/>
            <a:ext cx="31434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Manogna Sivangula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9" name="Google Shape;469;p35"/>
          <p:cNvSpPr txBox="1"/>
          <p:nvPr/>
        </p:nvSpPr>
        <p:spPr>
          <a:xfrm>
            <a:off x="607300" y="1264175"/>
            <a:ext cx="4499100" cy="19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receiving order admin will update order status to order received.</a:t>
            </a:r>
            <a:endParaRPr sz="2000" dirty="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30FB1F-1388-49BD-95B6-9BA88492FDB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513" y="460080"/>
            <a:ext cx="2249170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29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5"/>
          <p:cNvSpPr txBox="1"/>
          <p:nvPr/>
        </p:nvSpPr>
        <p:spPr>
          <a:xfrm>
            <a:off x="546900" y="121900"/>
            <a:ext cx="61485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Confirm Order</a:t>
            </a:r>
            <a:endParaRPr sz="4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6" name="Google Shape;466;p35"/>
          <p:cNvSpPr txBox="1"/>
          <p:nvPr/>
        </p:nvSpPr>
        <p:spPr>
          <a:xfrm>
            <a:off x="5978513" y="4392000"/>
            <a:ext cx="6440700" cy="7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Fig.18: </a:t>
            </a:r>
            <a:r>
              <a:rPr lang="en-US" dirty="0">
                <a:solidFill>
                  <a:srgbClr val="FFFFFF"/>
                </a:solidFill>
              </a:rPr>
              <a:t>orders detailed </a:t>
            </a:r>
            <a:r>
              <a:rPr lang="en" dirty="0">
                <a:solidFill>
                  <a:srgbClr val="FFFFFF"/>
                </a:solidFill>
              </a:rPr>
              <a:t>view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67" name="Google Shape;467;p35"/>
          <p:cNvSpPr txBox="1"/>
          <p:nvPr/>
        </p:nvSpPr>
        <p:spPr>
          <a:xfrm>
            <a:off x="5715813" y="4794000"/>
            <a:ext cx="31434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Manogna Sivangula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9" name="Google Shape;469;p35"/>
          <p:cNvSpPr txBox="1"/>
          <p:nvPr/>
        </p:nvSpPr>
        <p:spPr>
          <a:xfrm>
            <a:off x="607300" y="1264175"/>
            <a:ext cx="4499100" cy="19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checking the products received, admin can update status to confirm order.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this step user can be able to request for the payment.</a:t>
            </a:r>
            <a:endParaRPr sz="2000" dirty="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" name="Picture 6" descr="C:\Users\S531505\Downloads\SmartInventoryScreenShots\admin\admin-orderDetailView.png">
            <a:extLst>
              <a:ext uri="{FF2B5EF4-FFF2-40B4-BE49-F238E27FC236}">
                <a16:creationId xmlns:a16="http://schemas.microsoft.com/office/drawing/2014/main" id="{44B9CDCE-0957-4A2C-9C99-2147BBB9B83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513" y="401025"/>
            <a:ext cx="2276475" cy="3990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2800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5"/>
          <p:cNvSpPr txBox="1"/>
          <p:nvPr/>
        </p:nvSpPr>
        <p:spPr>
          <a:xfrm>
            <a:off x="546900" y="121900"/>
            <a:ext cx="61485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Record Payment</a:t>
            </a:r>
            <a:endParaRPr sz="4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6" name="Google Shape;466;p35"/>
          <p:cNvSpPr txBox="1"/>
          <p:nvPr/>
        </p:nvSpPr>
        <p:spPr>
          <a:xfrm>
            <a:off x="5978513" y="4392000"/>
            <a:ext cx="6440700" cy="7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Fig.19: </a:t>
            </a:r>
            <a:r>
              <a:rPr lang="en-US" dirty="0">
                <a:solidFill>
                  <a:srgbClr val="FFFFFF"/>
                </a:solidFill>
              </a:rPr>
              <a:t>Record Payment </a:t>
            </a:r>
            <a:r>
              <a:rPr lang="en" dirty="0">
                <a:solidFill>
                  <a:srgbClr val="FFFFFF"/>
                </a:solidFill>
              </a:rPr>
              <a:t>view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67" name="Google Shape;467;p35"/>
          <p:cNvSpPr txBox="1"/>
          <p:nvPr/>
        </p:nvSpPr>
        <p:spPr>
          <a:xfrm>
            <a:off x="5715813" y="4794000"/>
            <a:ext cx="31434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Manogna Sivangula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9" name="Google Shape;469;p35"/>
          <p:cNvSpPr txBox="1"/>
          <p:nvPr/>
        </p:nvSpPr>
        <p:spPr>
          <a:xfrm>
            <a:off x="607300" y="1264175"/>
            <a:ext cx="4499100" cy="19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Payment details are recorded in the order by adding payee name and amount.</a:t>
            </a:r>
            <a:endParaRPr sz="2000" dirty="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2B1E63-0F33-4002-B588-DF2818EC236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614" y="460080"/>
            <a:ext cx="2249170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995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2"/>
          <p:cNvSpPr txBox="1"/>
          <p:nvPr/>
        </p:nvSpPr>
        <p:spPr>
          <a:xfrm>
            <a:off x="939175" y="176100"/>
            <a:ext cx="61485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- </a:t>
            </a:r>
            <a:r>
              <a:rPr lang="en" sz="4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Dashboard </a:t>
            </a:r>
            <a:endParaRPr sz="4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9" name="Google Shape;439;p32"/>
          <p:cNvSpPr txBox="1"/>
          <p:nvPr/>
        </p:nvSpPr>
        <p:spPr>
          <a:xfrm>
            <a:off x="1319625" y="959400"/>
            <a:ext cx="3753000" cy="3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Displays all the announcements.</a:t>
            </a:r>
            <a:endParaRPr sz="2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Contains </a:t>
            </a:r>
            <a:endParaRPr sz="2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Item name,</a:t>
            </a:r>
            <a:endParaRPr sz="2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Quantity required,</a:t>
            </a:r>
            <a:endParaRPr sz="2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Image of the item,</a:t>
            </a:r>
            <a:endParaRPr sz="2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Description of item.</a:t>
            </a:r>
            <a:endParaRPr sz="2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0" name="Google Shape;440;p32"/>
          <p:cNvSpPr txBox="1"/>
          <p:nvPr/>
        </p:nvSpPr>
        <p:spPr>
          <a:xfrm>
            <a:off x="5590425" y="4540500"/>
            <a:ext cx="58206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Fig.20: Dashboard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41" name="Google Shape;441;p32"/>
          <p:cNvSpPr txBox="1"/>
          <p:nvPr/>
        </p:nvSpPr>
        <p:spPr>
          <a:xfrm>
            <a:off x="5715813" y="4794000"/>
            <a:ext cx="31434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Manogna Sivangula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42" name="Google Shape;442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57975" y="215000"/>
            <a:ext cx="2246850" cy="4325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5"/>
          <p:cNvSpPr txBox="1"/>
          <p:nvPr/>
        </p:nvSpPr>
        <p:spPr>
          <a:xfrm>
            <a:off x="546900" y="121900"/>
            <a:ext cx="61485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 Details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6" name="Google Shape;466;p35"/>
          <p:cNvSpPr txBox="1"/>
          <p:nvPr/>
        </p:nvSpPr>
        <p:spPr>
          <a:xfrm>
            <a:off x="5978513" y="4392000"/>
            <a:ext cx="6440700" cy="7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Fig.21: </a:t>
            </a:r>
            <a:r>
              <a:rPr lang="en-US" dirty="0">
                <a:solidFill>
                  <a:srgbClr val="FFFFFF"/>
                </a:solidFill>
              </a:rPr>
              <a:t>Product detailed </a:t>
            </a:r>
            <a:r>
              <a:rPr lang="en" dirty="0">
                <a:solidFill>
                  <a:srgbClr val="FFFFFF"/>
                </a:solidFill>
              </a:rPr>
              <a:t>view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67" name="Google Shape;467;p35"/>
          <p:cNvSpPr txBox="1"/>
          <p:nvPr/>
        </p:nvSpPr>
        <p:spPr>
          <a:xfrm>
            <a:off x="5715813" y="4794000"/>
            <a:ext cx="31434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Manogna Sivangula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68" name="Google Shape;46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7625" y="121900"/>
            <a:ext cx="2327453" cy="4270101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35"/>
          <p:cNvSpPr txBox="1"/>
          <p:nvPr/>
        </p:nvSpPr>
        <p:spPr>
          <a:xfrm>
            <a:off x="607300" y="1264175"/>
            <a:ext cx="4499100" cy="19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user selects a product</a:t>
            </a:r>
            <a:endParaRPr sz="20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 redirects to product details view</a:t>
            </a:r>
            <a:endParaRPr sz="20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can view complete details of product</a:t>
            </a:r>
            <a:endParaRPr sz="20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Have a claim button to claim the products.</a:t>
            </a:r>
            <a:endParaRPr sz="20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5"/>
          <p:cNvSpPr txBox="1"/>
          <p:nvPr/>
        </p:nvSpPr>
        <p:spPr>
          <a:xfrm>
            <a:off x="546900" y="121900"/>
            <a:ext cx="61485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Update Claim</a:t>
            </a:r>
            <a:endParaRPr sz="4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6" name="Google Shape;466;p35"/>
          <p:cNvSpPr txBox="1"/>
          <p:nvPr/>
        </p:nvSpPr>
        <p:spPr>
          <a:xfrm>
            <a:off x="5978513" y="4392000"/>
            <a:ext cx="6440700" cy="7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Fig.22: </a:t>
            </a:r>
            <a:r>
              <a:rPr lang="en-US" dirty="0">
                <a:solidFill>
                  <a:srgbClr val="FFFFFF"/>
                </a:solidFill>
              </a:rPr>
              <a:t>Update </a:t>
            </a:r>
            <a:r>
              <a:rPr lang="en" dirty="0">
                <a:solidFill>
                  <a:srgbClr val="FFFFFF"/>
                </a:solidFill>
              </a:rPr>
              <a:t>Claim products view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67" name="Google Shape;467;p35"/>
          <p:cNvSpPr txBox="1"/>
          <p:nvPr/>
        </p:nvSpPr>
        <p:spPr>
          <a:xfrm>
            <a:off x="5673687" y="4770304"/>
            <a:ext cx="3185526" cy="449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Shruthi Patlolla</a:t>
            </a:r>
            <a:endParaRPr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9" name="Google Shape;469;p35"/>
          <p:cNvSpPr txBox="1"/>
          <p:nvPr/>
        </p:nvSpPr>
        <p:spPr>
          <a:xfrm>
            <a:off x="607300" y="1264175"/>
            <a:ext cx="4499100" cy="19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Before admin approve or reject request claim, User can update the claim.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admin’s decision update claim button is disabled.</a:t>
            </a:r>
            <a:endParaRPr sz="2000" dirty="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ED9B9D-2160-462E-9BCB-2625C4C6847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429" y="460080"/>
            <a:ext cx="2249170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26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5"/>
          <p:cNvSpPr txBox="1"/>
          <p:nvPr/>
        </p:nvSpPr>
        <p:spPr>
          <a:xfrm>
            <a:off x="1991700" y="197325"/>
            <a:ext cx="51606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Contents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3" name="Google Shape;303;p15"/>
          <p:cNvSpPr txBox="1"/>
          <p:nvPr/>
        </p:nvSpPr>
        <p:spPr>
          <a:xfrm>
            <a:off x="666750" y="913600"/>
            <a:ext cx="7810500" cy="3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Recap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Scope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Requirements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GUI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Backendless mBaas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Tools and Technologies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4" name="Google Shape;304;p15"/>
          <p:cNvSpPr txBox="1"/>
          <p:nvPr/>
        </p:nvSpPr>
        <p:spPr>
          <a:xfrm>
            <a:off x="5086200" y="4533100"/>
            <a:ext cx="31434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Midhun Kumar Kurapati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5"/>
          <p:cNvSpPr txBox="1"/>
          <p:nvPr/>
        </p:nvSpPr>
        <p:spPr>
          <a:xfrm>
            <a:off x="546900" y="121900"/>
            <a:ext cx="61485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Request Shipping Label</a:t>
            </a:r>
            <a:endParaRPr sz="4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6" name="Google Shape;466;p35"/>
          <p:cNvSpPr txBox="1"/>
          <p:nvPr/>
        </p:nvSpPr>
        <p:spPr>
          <a:xfrm>
            <a:off x="5978513" y="4392000"/>
            <a:ext cx="6440700" cy="7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Fig.23: </a:t>
            </a:r>
            <a:r>
              <a:rPr lang="en-US" dirty="0">
                <a:solidFill>
                  <a:srgbClr val="FFFFFF"/>
                </a:solidFill>
              </a:rPr>
              <a:t>Request label </a:t>
            </a:r>
            <a:r>
              <a:rPr lang="en" dirty="0">
                <a:solidFill>
                  <a:srgbClr val="FFFFFF"/>
                </a:solidFill>
              </a:rPr>
              <a:t>view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69" name="Google Shape;469;p35"/>
          <p:cNvSpPr txBox="1"/>
          <p:nvPr/>
        </p:nvSpPr>
        <p:spPr>
          <a:xfrm>
            <a:off x="607300" y="1264175"/>
            <a:ext cx="4499100" cy="19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admin approves claim request, user can be able to see request shipping label.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Order status will be updated for both admin and user to “Requested shipping label”.</a:t>
            </a:r>
            <a:endParaRPr sz="2000" dirty="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" name="Picture 6" descr="../../../Downloads/admin-requestShippingLabel.png">
            <a:extLst>
              <a:ext uri="{FF2B5EF4-FFF2-40B4-BE49-F238E27FC236}">
                <a16:creationId xmlns:a16="http://schemas.microsoft.com/office/drawing/2014/main" id="{BF0A21AC-F2A6-4390-962A-BF9D1D74CC1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625" y="401025"/>
            <a:ext cx="2276475" cy="39909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467;p35">
            <a:extLst>
              <a:ext uri="{FF2B5EF4-FFF2-40B4-BE49-F238E27FC236}">
                <a16:creationId xmlns:a16="http://schemas.microsoft.com/office/drawing/2014/main" id="{284897FA-D978-400F-B9F7-EB01D2F0184D}"/>
              </a:ext>
            </a:extLst>
          </p:cNvPr>
          <p:cNvSpPr txBox="1"/>
          <p:nvPr/>
        </p:nvSpPr>
        <p:spPr>
          <a:xfrm>
            <a:off x="5673687" y="4770304"/>
            <a:ext cx="3185526" cy="449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Shruthi Patlolla</a:t>
            </a:r>
            <a:endParaRPr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890258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5"/>
          <p:cNvSpPr txBox="1"/>
          <p:nvPr/>
        </p:nvSpPr>
        <p:spPr>
          <a:xfrm>
            <a:off x="546900" y="121900"/>
            <a:ext cx="61485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Download Shipping label</a:t>
            </a:r>
            <a:endParaRPr sz="4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6" name="Google Shape;466;p35"/>
          <p:cNvSpPr txBox="1"/>
          <p:nvPr/>
        </p:nvSpPr>
        <p:spPr>
          <a:xfrm>
            <a:off x="5978513" y="4392000"/>
            <a:ext cx="6440700" cy="7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Fig.24: </a:t>
            </a:r>
            <a:r>
              <a:rPr lang="en-US" dirty="0">
                <a:solidFill>
                  <a:srgbClr val="FFFFFF"/>
                </a:solidFill>
              </a:rPr>
              <a:t>Download Label </a:t>
            </a:r>
            <a:r>
              <a:rPr lang="en" dirty="0">
                <a:solidFill>
                  <a:srgbClr val="FFFFFF"/>
                </a:solidFill>
              </a:rPr>
              <a:t>view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69" name="Google Shape;469;p35"/>
          <p:cNvSpPr txBox="1"/>
          <p:nvPr/>
        </p:nvSpPr>
        <p:spPr>
          <a:xfrm>
            <a:off x="607300" y="1264175"/>
            <a:ext cx="4499100" cy="19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admin uploads a label,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“Download shipping label” is enabled for the user.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he downloads the label it is directly saved to user’s gallery.</a:t>
            </a:r>
            <a:endParaRPr sz="2000" dirty="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32247C-537F-4BDC-9F2C-85615E4FB11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530" y="460080"/>
            <a:ext cx="2249170" cy="3931920"/>
          </a:xfrm>
          <a:prstGeom prst="rect">
            <a:avLst/>
          </a:prstGeom>
        </p:spPr>
      </p:pic>
      <p:sp>
        <p:nvSpPr>
          <p:cNvPr id="8" name="Google Shape;467;p35">
            <a:extLst>
              <a:ext uri="{FF2B5EF4-FFF2-40B4-BE49-F238E27FC236}">
                <a16:creationId xmlns:a16="http://schemas.microsoft.com/office/drawing/2014/main" id="{47FFCBA9-17C2-4F42-993A-2BD53017D163}"/>
              </a:ext>
            </a:extLst>
          </p:cNvPr>
          <p:cNvSpPr txBox="1"/>
          <p:nvPr/>
        </p:nvSpPr>
        <p:spPr>
          <a:xfrm>
            <a:off x="5673687" y="4770304"/>
            <a:ext cx="3185526" cy="449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Shruthi Patlolla</a:t>
            </a:r>
            <a:endParaRPr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780498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5"/>
          <p:cNvSpPr txBox="1"/>
          <p:nvPr/>
        </p:nvSpPr>
        <p:spPr>
          <a:xfrm>
            <a:off x="546900" y="121900"/>
            <a:ext cx="61485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Request Payment</a:t>
            </a:r>
            <a:endParaRPr sz="4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6" name="Google Shape;466;p35"/>
          <p:cNvSpPr txBox="1"/>
          <p:nvPr/>
        </p:nvSpPr>
        <p:spPr>
          <a:xfrm>
            <a:off x="5978513" y="4392000"/>
            <a:ext cx="6440700" cy="7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Fig.25: </a:t>
            </a:r>
            <a:r>
              <a:rPr lang="en-US" dirty="0">
                <a:solidFill>
                  <a:srgbClr val="FFFFFF"/>
                </a:solidFill>
              </a:rPr>
              <a:t>Request Payment </a:t>
            </a:r>
            <a:r>
              <a:rPr lang="en" dirty="0">
                <a:solidFill>
                  <a:srgbClr val="FFFFFF"/>
                </a:solidFill>
              </a:rPr>
              <a:t>view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69" name="Google Shape;469;p35"/>
          <p:cNvSpPr txBox="1"/>
          <p:nvPr/>
        </p:nvSpPr>
        <p:spPr>
          <a:xfrm>
            <a:off x="607300" y="1264175"/>
            <a:ext cx="4499100" cy="19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admin updates order status to “Order received”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User can able to request for the payment.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request is sent to admin</a:t>
            </a:r>
            <a:endParaRPr sz="2000" dirty="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80BAF9-4227-4923-BBB1-7876C4C36D8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928" y="460080"/>
            <a:ext cx="2249170" cy="3931920"/>
          </a:xfrm>
          <a:prstGeom prst="rect">
            <a:avLst/>
          </a:prstGeom>
        </p:spPr>
      </p:pic>
      <p:sp>
        <p:nvSpPr>
          <p:cNvPr id="8" name="Google Shape;467;p35">
            <a:extLst>
              <a:ext uri="{FF2B5EF4-FFF2-40B4-BE49-F238E27FC236}">
                <a16:creationId xmlns:a16="http://schemas.microsoft.com/office/drawing/2014/main" id="{8A7413C3-8317-49D2-8417-E2ADA1A8C5B9}"/>
              </a:ext>
            </a:extLst>
          </p:cNvPr>
          <p:cNvSpPr txBox="1"/>
          <p:nvPr/>
        </p:nvSpPr>
        <p:spPr>
          <a:xfrm>
            <a:off x="5673687" y="4770304"/>
            <a:ext cx="3185526" cy="449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Shruthi Patlolla</a:t>
            </a:r>
            <a:endParaRPr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76020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5"/>
          <p:cNvSpPr txBox="1"/>
          <p:nvPr/>
        </p:nvSpPr>
        <p:spPr>
          <a:xfrm>
            <a:off x="-1123810" y="121900"/>
            <a:ext cx="61485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Messaging</a:t>
            </a:r>
            <a:endParaRPr sz="4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6" name="Google Shape;466;p35"/>
          <p:cNvSpPr txBox="1"/>
          <p:nvPr/>
        </p:nvSpPr>
        <p:spPr>
          <a:xfrm>
            <a:off x="3798318" y="4364849"/>
            <a:ext cx="5060895" cy="7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FFFFFF"/>
                </a:solidFill>
              </a:rPr>
              <a:t>Fig.26: </a:t>
            </a:r>
            <a:r>
              <a:rPr lang="en-US" dirty="0">
                <a:solidFill>
                  <a:srgbClr val="FFFFFF"/>
                </a:solidFill>
              </a:rPr>
              <a:t>Messaging</a:t>
            </a:r>
            <a:r>
              <a:rPr lang="en" dirty="0">
                <a:solidFill>
                  <a:srgbClr val="FFFFFF"/>
                </a:solidFill>
              </a:rPr>
              <a:t> view                  </a:t>
            </a:r>
            <a:r>
              <a:rPr lang="en-US" dirty="0">
                <a:solidFill>
                  <a:srgbClr val="FFFFFF"/>
                </a:solidFill>
              </a:rPr>
              <a:t>Fig.27: Message view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469" name="Google Shape;469;p35"/>
          <p:cNvSpPr txBox="1"/>
          <p:nvPr/>
        </p:nvSpPr>
        <p:spPr>
          <a:xfrm>
            <a:off x="607300" y="1264175"/>
            <a:ext cx="2907081" cy="19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 &amp; user can send and receive messages directly using this app.</a:t>
            </a:r>
            <a:endParaRPr sz="2000" dirty="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" name="Picture 7" descr="C:\Users\S531505\Downloads\SmartInventoryScreenShots\admin\admin-meesagesView.png">
            <a:extLst>
              <a:ext uri="{FF2B5EF4-FFF2-40B4-BE49-F238E27FC236}">
                <a16:creationId xmlns:a16="http://schemas.microsoft.com/office/drawing/2014/main" id="{C90799D1-723C-4F57-9FEC-32DC54E0E07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318" y="247887"/>
            <a:ext cx="2276475" cy="39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../../../Downloads/SmartInventoryScreenShots/admin/admin-messsageDetailedView.png">
            <a:extLst>
              <a:ext uri="{FF2B5EF4-FFF2-40B4-BE49-F238E27FC236}">
                <a16:creationId xmlns:a16="http://schemas.microsoft.com/office/drawing/2014/main" id="{BFA41792-99A8-40C5-A293-F518EC2FF5A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738" y="324456"/>
            <a:ext cx="2276475" cy="399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467;p35">
            <a:extLst>
              <a:ext uri="{FF2B5EF4-FFF2-40B4-BE49-F238E27FC236}">
                <a16:creationId xmlns:a16="http://schemas.microsoft.com/office/drawing/2014/main" id="{B90DE872-A600-499C-BB32-0EB6600EB94E}"/>
              </a:ext>
            </a:extLst>
          </p:cNvPr>
          <p:cNvSpPr txBox="1"/>
          <p:nvPr/>
        </p:nvSpPr>
        <p:spPr>
          <a:xfrm>
            <a:off x="5673687" y="4770304"/>
            <a:ext cx="3185526" cy="449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Shruthi Patlolla</a:t>
            </a:r>
            <a:endParaRPr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10287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8"/>
          <p:cNvSpPr txBox="1"/>
          <p:nvPr/>
        </p:nvSpPr>
        <p:spPr>
          <a:xfrm>
            <a:off x="1141800" y="475475"/>
            <a:ext cx="68604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DataBase(BackendLess mBass)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9" name="Google Shape;489;p38"/>
          <p:cNvSpPr txBox="1"/>
          <p:nvPr/>
        </p:nvSpPr>
        <p:spPr>
          <a:xfrm>
            <a:off x="647950" y="1502950"/>
            <a:ext cx="8345400" cy="3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mBaas(Mobile Backend as a Service)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 storage.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Unified way of connecting to cloud services.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Unified API and SDK.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Supports multiple platforms.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0" name="Google Shape;4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5900" y="1502950"/>
            <a:ext cx="2095500" cy="2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67;p35">
            <a:extLst>
              <a:ext uri="{FF2B5EF4-FFF2-40B4-BE49-F238E27FC236}">
                <a16:creationId xmlns:a16="http://schemas.microsoft.com/office/drawing/2014/main" id="{DB4BBDD3-5345-4EEF-B2AF-B70B6BE2E98E}"/>
              </a:ext>
            </a:extLst>
          </p:cNvPr>
          <p:cNvSpPr txBox="1"/>
          <p:nvPr/>
        </p:nvSpPr>
        <p:spPr>
          <a:xfrm>
            <a:off x="5673687" y="4770304"/>
            <a:ext cx="3185526" cy="449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Shruthi Patlolla</a:t>
            </a:r>
            <a:endParaRPr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9"/>
          <p:cNvSpPr txBox="1"/>
          <p:nvPr/>
        </p:nvSpPr>
        <p:spPr>
          <a:xfrm>
            <a:off x="1212375" y="283625"/>
            <a:ext cx="68604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Connection to Backendless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7" name="Google Shape;497;p39"/>
          <p:cNvSpPr txBox="1"/>
          <p:nvPr/>
        </p:nvSpPr>
        <p:spPr>
          <a:xfrm>
            <a:off x="697275" y="1242925"/>
            <a:ext cx="58206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Steps for connection establishment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AutoNum type="arabicPeriod"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Register to Backendless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AutoNum type="arabicPeriod"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an app 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AutoNum type="arabicPeriod"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Connect our app to Backendless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- Embed API key of backendless app in “App Delegate”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4.     Create Backendless instance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5.     Perform CRUD operations  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98" name="Google Shape;49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7875" y="1369250"/>
            <a:ext cx="2095500" cy="2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67;p35">
            <a:extLst>
              <a:ext uri="{FF2B5EF4-FFF2-40B4-BE49-F238E27FC236}">
                <a16:creationId xmlns:a16="http://schemas.microsoft.com/office/drawing/2014/main" id="{0B1FB6A3-73A3-4FFC-B227-DBA5DE3BA14E}"/>
              </a:ext>
            </a:extLst>
          </p:cNvPr>
          <p:cNvSpPr txBox="1"/>
          <p:nvPr/>
        </p:nvSpPr>
        <p:spPr>
          <a:xfrm>
            <a:off x="5673687" y="4770304"/>
            <a:ext cx="3185526" cy="449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Shruthi Patlolla</a:t>
            </a:r>
            <a:endParaRPr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0"/>
          <p:cNvSpPr txBox="1"/>
          <p:nvPr/>
        </p:nvSpPr>
        <p:spPr>
          <a:xfrm>
            <a:off x="1376075" y="339625"/>
            <a:ext cx="68604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Schema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5" name="Google Shape;505;p40"/>
          <p:cNvSpPr txBox="1"/>
          <p:nvPr/>
        </p:nvSpPr>
        <p:spPr>
          <a:xfrm>
            <a:off x="1138775" y="1589775"/>
            <a:ext cx="6494400" cy="7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6" name="Google Shape;50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863" y="1122925"/>
            <a:ext cx="6680222" cy="3409274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40"/>
          <p:cNvSpPr txBox="1"/>
          <p:nvPr/>
        </p:nvSpPr>
        <p:spPr>
          <a:xfrm>
            <a:off x="5709684" y="4774019"/>
            <a:ext cx="3155658" cy="465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Bharadwaj </a:t>
            </a:r>
            <a:r>
              <a:rPr lang="en-US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Dasari</a:t>
            </a:r>
            <a:endParaRPr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8" name="Google Shape;508;p40"/>
          <p:cNvSpPr txBox="1"/>
          <p:nvPr/>
        </p:nvSpPr>
        <p:spPr>
          <a:xfrm>
            <a:off x="1138775" y="4621250"/>
            <a:ext cx="58206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Fig.14: User schema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1"/>
          <p:cNvSpPr txBox="1"/>
          <p:nvPr/>
        </p:nvSpPr>
        <p:spPr>
          <a:xfrm>
            <a:off x="1751700" y="78300"/>
            <a:ext cx="5500500" cy="7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Announcement Schema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4" name="Google Shape;514;p41"/>
          <p:cNvSpPr txBox="1"/>
          <p:nvPr/>
        </p:nvSpPr>
        <p:spPr>
          <a:xfrm>
            <a:off x="1138775" y="1589775"/>
            <a:ext cx="6494400" cy="7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1"/>
          <p:cNvSpPr txBox="1"/>
          <p:nvPr/>
        </p:nvSpPr>
        <p:spPr>
          <a:xfrm>
            <a:off x="3269825" y="4794000"/>
            <a:ext cx="28554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Fig.15: Announcement schema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517" name="Google Shape;51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275" y="1002850"/>
            <a:ext cx="6685574" cy="372522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07;p40">
            <a:extLst>
              <a:ext uri="{FF2B5EF4-FFF2-40B4-BE49-F238E27FC236}">
                <a16:creationId xmlns:a16="http://schemas.microsoft.com/office/drawing/2014/main" id="{0B93DE83-CE97-4B91-84B5-6629F018E6A3}"/>
              </a:ext>
            </a:extLst>
          </p:cNvPr>
          <p:cNvSpPr txBox="1"/>
          <p:nvPr/>
        </p:nvSpPr>
        <p:spPr>
          <a:xfrm>
            <a:off x="5709684" y="4774019"/>
            <a:ext cx="3155658" cy="465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Bharadwaj </a:t>
            </a:r>
            <a:r>
              <a:rPr lang="en-US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Dasari</a:t>
            </a:r>
            <a:endParaRPr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2"/>
          <p:cNvSpPr txBox="1"/>
          <p:nvPr/>
        </p:nvSpPr>
        <p:spPr>
          <a:xfrm>
            <a:off x="1751700" y="78300"/>
            <a:ext cx="5500500" cy="7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 Schema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3" name="Google Shape;523;p42"/>
          <p:cNvSpPr txBox="1"/>
          <p:nvPr/>
        </p:nvSpPr>
        <p:spPr>
          <a:xfrm>
            <a:off x="1138775" y="1589775"/>
            <a:ext cx="6494400" cy="7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42"/>
          <p:cNvSpPr txBox="1"/>
          <p:nvPr/>
        </p:nvSpPr>
        <p:spPr>
          <a:xfrm>
            <a:off x="3269825" y="4794000"/>
            <a:ext cx="23982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Fig.16: Product schema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526" name="Google Shape;526;p42"/>
          <p:cNvPicPr preferRelativeResize="0"/>
          <p:nvPr/>
        </p:nvPicPr>
        <p:blipFill rotWithShape="1">
          <a:blip r:embed="rId3">
            <a:alphaModFix/>
          </a:blip>
          <a:srcRect t="5420" b="5429"/>
          <a:stretch/>
        </p:blipFill>
        <p:spPr>
          <a:xfrm>
            <a:off x="1604275" y="1002850"/>
            <a:ext cx="6685574" cy="372522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07;p40">
            <a:extLst>
              <a:ext uri="{FF2B5EF4-FFF2-40B4-BE49-F238E27FC236}">
                <a16:creationId xmlns:a16="http://schemas.microsoft.com/office/drawing/2014/main" id="{B7B5DFA4-80AB-454E-B6AE-619D2D91D16D}"/>
              </a:ext>
            </a:extLst>
          </p:cNvPr>
          <p:cNvSpPr txBox="1"/>
          <p:nvPr/>
        </p:nvSpPr>
        <p:spPr>
          <a:xfrm>
            <a:off x="5709684" y="4774019"/>
            <a:ext cx="3155658" cy="465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Bharadwaj </a:t>
            </a:r>
            <a:r>
              <a:rPr lang="en-US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Dasari</a:t>
            </a:r>
            <a:endParaRPr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3"/>
          <p:cNvSpPr txBox="1"/>
          <p:nvPr/>
        </p:nvSpPr>
        <p:spPr>
          <a:xfrm>
            <a:off x="1751700" y="78300"/>
            <a:ext cx="5500500" cy="7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Orders Schema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2" name="Google Shape;532;p43"/>
          <p:cNvSpPr txBox="1"/>
          <p:nvPr/>
        </p:nvSpPr>
        <p:spPr>
          <a:xfrm>
            <a:off x="1138775" y="1589775"/>
            <a:ext cx="6494400" cy="7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43"/>
          <p:cNvSpPr txBox="1"/>
          <p:nvPr/>
        </p:nvSpPr>
        <p:spPr>
          <a:xfrm>
            <a:off x="3269825" y="4794000"/>
            <a:ext cx="23982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Fig.17: Orders schema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535" name="Google Shape;535;p43"/>
          <p:cNvPicPr preferRelativeResize="0"/>
          <p:nvPr/>
        </p:nvPicPr>
        <p:blipFill rotWithShape="1">
          <a:blip r:embed="rId3">
            <a:alphaModFix/>
          </a:blip>
          <a:srcRect t="5420" b="5429"/>
          <a:stretch/>
        </p:blipFill>
        <p:spPr>
          <a:xfrm>
            <a:off x="1604275" y="1002850"/>
            <a:ext cx="6685574" cy="372522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07;p40">
            <a:extLst>
              <a:ext uri="{FF2B5EF4-FFF2-40B4-BE49-F238E27FC236}">
                <a16:creationId xmlns:a16="http://schemas.microsoft.com/office/drawing/2014/main" id="{877F581E-AD90-4671-AE3E-73987B8819A5}"/>
              </a:ext>
            </a:extLst>
          </p:cNvPr>
          <p:cNvSpPr txBox="1"/>
          <p:nvPr/>
        </p:nvSpPr>
        <p:spPr>
          <a:xfrm>
            <a:off x="5709684" y="4774019"/>
            <a:ext cx="3155658" cy="465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Bharadwaj </a:t>
            </a:r>
            <a:r>
              <a:rPr lang="en-US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Dasari</a:t>
            </a:r>
            <a:endParaRPr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7"/>
          <p:cNvSpPr txBox="1">
            <a:spLocks noGrp="1"/>
          </p:cNvSpPr>
          <p:nvPr>
            <p:ph type="ctrTitle"/>
          </p:nvPr>
        </p:nvSpPr>
        <p:spPr>
          <a:xfrm>
            <a:off x="460950" y="3226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8" name="Google Shape;318;p17"/>
          <p:cNvSpPr txBox="1">
            <a:spLocks noGrp="1"/>
          </p:cNvSpPr>
          <p:nvPr>
            <p:ph type="subTitle" idx="1"/>
          </p:nvPr>
        </p:nvSpPr>
        <p:spPr>
          <a:xfrm>
            <a:off x="575196" y="1359150"/>
            <a:ext cx="52512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The inventory system is a mobile application which helps a store owner to manage his online business.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The Owner and the Seller can communicate through the application.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The application will manages the shipping labels, product details, orders and transaction details.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9" name="Google Shape;3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6825" y="1359159"/>
            <a:ext cx="3361375" cy="2642041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17"/>
          <p:cNvSpPr txBox="1"/>
          <p:nvPr/>
        </p:nvSpPr>
        <p:spPr>
          <a:xfrm>
            <a:off x="5715813" y="4794000"/>
            <a:ext cx="31434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Midhun Kumar Kurapati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4"/>
          <p:cNvSpPr txBox="1"/>
          <p:nvPr/>
        </p:nvSpPr>
        <p:spPr>
          <a:xfrm>
            <a:off x="857225" y="367600"/>
            <a:ext cx="69201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Tools and Technologies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1" name="Google Shape;541;p44"/>
          <p:cNvSpPr txBox="1"/>
          <p:nvPr/>
        </p:nvSpPr>
        <p:spPr>
          <a:xfrm>
            <a:off x="630200" y="1150900"/>
            <a:ext cx="8345400" cy="3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Xcode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Xcode Emulator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Swift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BackendLess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Slack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Agile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4"/>
          <p:cNvSpPr txBox="1"/>
          <p:nvPr/>
        </p:nvSpPr>
        <p:spPr>
          <a:xfrm>
            <a:off x="5495275" y="4629875"/>
            <a:ext cx="41544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43" name="Google Shape;54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2075" y="1438825"/>
            <a:ext cx="3903149" cy="2265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07;p40">
            <a:extLst>
              <a:ext uri="{FF2B5EF4-FFF2-40B4-BE49-F238E27FC236}">
                <a16:creationId xmlns:a16="http://schemas.microsoft.com/office/drawing/2014/main" id="{F68A74AD-0392-45D3-8C21-65101985BF32}"/>
              </a:ext>
            </a:extLst>
          </p:cNvPr>
          <p:cNvSpPr txBox="1"/>
          <p:nvPr/>
        </p:nvSpPr>
        <p:spPr>
          <a:xfrm>
            <a:off x="5709684" y="4774019"/>
            <a:ext cx="3155658" cy="465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Bharadwaj </a:t>
            </a:r>
            <a:r>
              <a:rPr lang="en-US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Dasari</a:t>
            </a:r>
            <a:endParaRPr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5"/>
          <p:cNvSpPr txBox="1"/>
          <p:nvPr/>
        </p:nvSpPr>
        <p:spPr>
          <a:xfrm>
            <a:off x="857225" y="367600"/>
            <a:ext cx="69201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0" name="Google Shape;550;p45"/>
          <p:cNvSpPr txBox="1"/>
          <p:nvPr/>
        </p:nvSpPr>
        <p:spPr>
          <a:xfrm>
            <a:off x="630200" y="1150900"/>
            <a:ext cx="5115600" cy="30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Version control system for tracking changes.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Supports teamwork.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Mainly used in distributed environments.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Aimed for speed and data integrity.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Supports non-linear development.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Github link</a:t>
            </a:r>
            <a:r>
              <a:rPr lang="en">
                <a:solidFill>
                  <a:srgbClr val="FFFFFF"/>
                </a:solidFill>
              </a:rPr>
              <a:t>: </a:t>
            </a:r>
            <a:r>
              <a:rPr lang="en" u="sng">
                <a:solidFill>
                  <a:srgbClr val="F3F3F3"/>
                </a:solidFill>
                <a:hlinkClick r:id="rId3"/>
              </a:rPr>
              <a:t>https://github.com/rajv11/SmartInventoryiOS</a:t>
            </a:r>
            <a:endParaRPr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1" name="Google Shape;55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5800" y="1968200"/>
            <a:ext cx="3000375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07;p40">
            <a:extLst>
              <a:ext uri="{FF2B5EF4-FFF2-40B4-BE49-F238E27FC236}">
                <a16:creationId xmlns:a16="http://schemas.microsoft.com/office/drawing/2014/main" id="{DA5B01C4-F761-4E7B-ABA0-164236EBB7D0}"/>
              </a:ext>
            </a:extLst>
          </p:cNvPr>
          <p:cNvSpPr txBox="1"/>
          <p:nvPr/>
        </p:nvSpPr>
        <p:spPr>
          <a:xfrm>
            <a:off x="5709684" y="4774019"/>
            <a:ext cx="3155658" cy="465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Bharadwaj </a:t>
            </a:r>
            <a:r>
              <a:rPr lang="en-US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Dasari</a:t>
            </a:r>
            <a:endParaRPr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6"/>
          <p:cNvSpPr txBox="1"/>
          <p:nvPr/>
        </p:nvSpPr>
        <p:spPr>
          <a:xfrm>
            <a:off x="857225" y="367600"/>
            <a:ext cx="69201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Agile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8" name="Google Shape;558;p46"/>
          <p:cNvSpPr txBox="1"/>
          <p:nvPr/>
        </p:nvSpPr>
        <p:spPr>
          <a:xfrm>
            <a:off x="697200" y="1349888"/>
            <a:ext cx="8082000" cy="30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Planning flexibility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Shortened time cycles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Fewer bottlenecks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 metrics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Continuous Delivery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59" name="Google Shape;55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6100" y="1150900"/>
            <a:ext cx="2857500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07;p40">
            <a:extLst>
              <a:ext uri="{FF2B5EF4-FFF2-40B4-BE49-F238E27FC236}">
                <a16:creationId xmlns:a16="http://schemas.microsoft.com/office/drawing/2014/main" id="{E4CF0B7C-F0F2-4385-B471-AB1589125A25}"/>
              </a:ext>
            </a:extLst>
          </p:cNvPr>
          <p:cNvSpPr txBox="1"/>
          <p:nvPr/>
        </p:nvSpPr>
        <p:spPr>
          <a:xfrm>
            <a:off x="5709684" y="4774019"/>
            <a:ext cx="3155658" cy="465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Bharadwaj </a:t>
            </a:r>
            <a:r>
              <a:rPr lang="en-US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Dasari</a:t>
            </a:r>
            <a:endParaRPr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7"/>
          <p:cNvSpPr txBox="1"/>
          <p:nvPr/>
        </p:nvSpPr>
        <p:spPr>
          <a:xfrm>
            <a:off x="857225" y="225850"/>
            <a:ext cx="69201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Agile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6" name="Google Shape;566;p47"/>
          <p:cNvSpPr txBox="1"/>
          <p:nvPr/>
        </p:nvSpPr>
        <p:spPr>
          <a:xfrm>
            <a:off x="630200" y="1150900"/>
            <a:ext cx="8345400" cy="3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7" name="Google Shape;56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025" y="1150900"/>
            <a:ext cx="8459875" cy="35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47"/>
          <p:cNvSpPr txBox="1"/>
          <p:nvPr/>
        </p:nvSpPr>
        <p:spPr>
          <a:xfrm>
            <a:off x="630200" y="4667250"/>
            <a:ext cx="58206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Fig.18: Kanban Board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" name="Google Shape;507;p40">
            <a:extLst>
              <a:ext uri="{FF2B5EF4-FFF2-40B4-BE49-F238E27FC236}">
                <a16:creationId xmlns:a16="http://schemas.microsoft.com/office/drawing/2014/main" id="{D18480F3-256B-43BF-888F-D81FEBF2910E}"/>
              </a:ext>
            </a:extLst>
          </p:cNvPr>
          <p:cNvSpPr txBox="1"/>
          <p:nvPr/>
        </p:nvSpPr>
        <p:spPr>
          <a:xfrm>
            <a:off x="5709684" y="4774019"/>
            <a:ext cx="3155658" cy="465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Bharadwaj </a:t>
            </a:r>
            <a:r>
              <a:rPr lang="en-US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Dasari</a:t>
            </a:r>
            <a:endParaRPr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8"/>
          <p:cNvSpPr txBox="1"/>
          <p:nvPr/>
        </p:nvSpPr>
        <p:spPr>
          <a:xfrm>
            <a:off x="1111950" y="1968275"/>
            <a:ext cx="69201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</a:t>
            </a:r>
            <a:endParaRPr sz="7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5" name="Google Shape;575;p48"/>
          <p:cNvSpPr txBox="1"/>
          <p:nvPr/>
        </p:nvSpPr>
        <p:spPr>
          <a:xfrm>
            <a:off x="6246831" y="4619421"/>
            <a:ext cx="31434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Vamshi Raj Jennaikode</a:t>
            </a:r>
            <a:endParaRPr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0"/>
          <p:cNvSpPr txBox="1"/>
          <p:nvPr/>
        </p:nvSpPr>
        <p:spPr>
          <a:xfrm>
            <a:off x="842575" y="177100"/>
            <a:ext cx="69201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Contacts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8" name="Google Shape;588;p50"/>
          <p:cNvSpPr txBox="1"/>
          <p:nvPr/>
        </p:nvSpPr>
        <p:spPr>
          <a:xfrm>
            <a:off x="483675" y="675875"/>
            <a:ext cx="8345400" cy="3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 </a:t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https://github.com/rajv11/SmartInventoryiOS</a:t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members contact</a:t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89" name="Google Shape;589;p50"/>
          <p:cNvGraphicFramePr/>
          <p:nvPr/>
        </p:nvGraphicFramePr>
        <p:xfrm>
          <a:off x="1036875" y="1761450"/>
          <a:ext cx="7239000" cy="2986830"/>
        </p:xfrm>
        <a:graphic>
          <a:graphicData uri="http://schemas.openxmlformats.org/drawingml/2006/table">
            <a:tbl>
              <a:tblPr>
                <a:noFill/>
                <a:tableStyleId>{5C981F3F-FE09-4A5A-AF84-8715E0F55F27}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Team Member</a:t>
                      </a:r>
                      <a:endParaRPr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Email Id</a:t>
                      </a:r>
                      <a:endParaRPr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Contact number</a:t>
                      </a:r>
                      <a:endParaRPr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Manogna Sivangula</a:t>
                      </a:r>
                      <a:endParaRPr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S531505@nwmissouri.edu</a:t>
                      </a:r>
                      <a:endParaRPr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201973493</a:t>
                      </a:r>
                      <a:endParaRPr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Shruthi Patlolla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S531376@nwmissouri.edu</a:t>
                      </a:r>
                      <a:endParaRPr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9378153014</a:t>
                      </a:r>
                      <a:endParaRPr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Vamshi  Raj Jennaikode</a:t>
                      </a:r>
                      <a:endParaRPr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S531370@nwmissouri.edu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6605280403</a:t>
                      </a:r>
                      <a:endParaRPr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Midhun Kumar Kurapati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S531502@nwmissouri.edu</a:t>
                      </a:r>
                      <a:endParaRPr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6605280582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Naga Ravi Teja sai Mohan Vummidi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S531511@nwmissouri.edu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6605280147</a:t>
                      </a:r>
                      <a:endParaRPr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Bharadwaj Dasari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S531366@nwmissouri.edu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6605280176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1"/>
          <p:cNvSpPr txBox="1"/>
          <p:nvPr/>
        </p:nvSpPr>
        <p:spPr>
          <a:xfrm>
            <a:off x="1111950" y="1847650"/>
            <a:ext cx="69201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Questions ?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5" name="Google Shape;595;p51"/>
          <p:cNvSpPr txBox="1"/>
          <p:nvPr/>
        </p:nvSpPr>
        <p:spPr>
          <a:xfrm>
            <a:off x="710700" y="1196000"/>
            <a:ext cx="7722600" cy="3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2"/>
          <p:cNvSpPr txBox="1"/>
          <p:nvPr/>
        </p:nvSpPr>
        <p:spPr>
          <a:xfrm>
            <a:off x="2354075" y="0"/>
            <a:ext cx="4513200" cy="8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1" name="Google Shape;601;p52"/>
          <p:cNvSpPr txBox="1"/>
          <p:nvPr/>
        </p:nvSpPr>
        <p:spPr>
          <a:xfrm>
            <a:off x="967463" y="2571738"/>
            <a:ext cx="20910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Bharadwaj Dasari</a:t>
            </a:r>
            <a:endParaRPr/>
          </a:p>
        </p:txBody>
      </p:sp>
      <p:sp>
        <p:nvSpPr>
          <p:cNvPr id="602" name="Google Shape;602;p52"/>
          <p:cNvSpPr txBox="1"/>
          <p:nvPr/>
        </p:nvSpPr>
        <p:spPr>
          <a:xfrm>
            <a:off x="5996775" y="4545250"/>
            <a:ext cx="30693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Vamshi Raj Jennaikode</a:t>
            </a:r>
            <a:endParaRPr/>
          </a:p>
        </p:txBody>
      </p:sp>
      <p:sp>
        <p:nvSpPr>
          <p:cNvPr id="603" name="Google Shape;603;p52"/>
          <p:cNvSpPr txBox="1"/>
          <p:nvPr/>
        </p:nvSpPr>
        <p:spPr>
          <a:xfrm>
            <a:off x="3370800" y="4545250"/>
            <a:ext cx="28212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Midhun Kumar Kurapati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4" name="Google Shape;604;p52"/>
          <p:cNvSpPr txBox="1"/>
          <p:nvPr/>
        </p:nvSpPr>
        <p:spPr>
          <a:xfrm>
            <a:off x="3782350" y="2487963"/>
            <a:ext cx="20910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Shruthi Patlolla</a:t>
            </a:r>
            <a:endParaRPr/>
          </a:p>
        </p:txBody>
      </p:sp>
      <p:sp>
        <p:nvSpPr>
          <p:cNvPr id="605" name="Google Shape;605;p52"/>
          <p:cNvSpPr txBox="1"/>
          <p:nvPr/>
        </p:nvSpPr>
        <p:spPr>
          <a:xfrm>
            <a:off x="571450" y="4545250"/>
            <a:ext cx="25632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Manogna Sivangula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6" name="Google Shape;606;p52"/>
          <p:cNvSpPr txBox="1"/>
          <p:nvPr/>
        </p:nvSpPr>
        <p:spPr>
          <a:xfrm>
            <a:off x="6298425" y="2487963"/>
            <a:ext cx="28212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Sai Mohan Vummidi</a:t>
            </a:r>
            <a:endParaRPr/>
          </a:p>
        </p:txBody>
      </p:sp>
      <p:pic>
        <p:nvPicPr>
          <p:cNvPr id="607" name="Google Shape;60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5110" y="759788"/>
            <a:ext cx="1566690" cy="172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6025" y="3024150"/>
            <a:ext cx="1498200" cy="1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6025" y="759800"/>
            <a:ext cx="1498200" cy="180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9362" y="3007400"/>
            <a:ext cx="1498200" cy="16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2"/>
          <p:cNvPicPr preferRelativeResize="0"/>
          <p:nvPr/>
        </p:nvPicPr>
        <p:blipFill rotWithShape="1">
          <a:blip r:embed="rId7">
            <a:alphaModFix/>
          </a:blip>
          <a:srcRect r="6375" b="11253"/>
          <a:stretch/>
        </p:blipFill>
        <p:spPr>
          <a:xfrm>
            <a:off x="6597225" y="2926125"/>
            <a:ext cx="1438071" cy="1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52"/>
          <p:cNvPicPr preferRelativeResize="0"/>
          <p:nvPr/>
        </p:nvPicPr>
        <p:blipFill rotWithShape="1">
          <a:blip r:embed="rId8">
            <a:alphaModFix/>
          </a:blip>
          <a:srcRect l="10865" r="14966"/>
          <a:stretch/>
        </p:blipFill>
        <p:spPr>
          <a:xfrm>
            <a:off x="6702663" y="759788"/>
            <a:ext cx="1566705" cy="1728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8"/>
          <p:cNvSpPr txBox="1"/>
          <p:nvPr/>
        </p:nvSpPr>
        <p:spPr>
          <a:xfrm>
            <a:off x="1497750" y="367600"/>
            <a:ext cx="61485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6" name="Google Shape;326;p18"/>
          <p:cNvSpPr txBox="1"/>
          <p:nvPr/>
        </p:nvSpPr>
        <p:spPr>
          <a:xfrm>
            <a:off x="1177825" y="1375100"/>
            <a:ext cx="8176800" cy="3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Online availability of the store.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Required products are posted on dashboard.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Messaging system.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Order management.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Generates shipping labels.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Transaction management.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Shipment Tracking.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7" name="Google Shape;327;p18"/>
          <p:cNvSpPr txBox="1"/>
          <p:nvPr/>
        </p:nvSpPr>
        <p:spPr>
          <a:xfrm>
            <a:off x="5715813" y="4794000"/>
            <a:ext cx="31434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Midhun Kumar Kurapati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"/>
          <p:cNvSpPr txBox="1"/>
          <p:nvPr/>
        </p:nvSpPr>
        <p:spPr>
          <a:xfrm>
            <a:off x="1497750" y="367600"/>
            <a:ext cx="61485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Scope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3" name="Google Shape;333;p19"/>
          <p:cNvSpPr txBox="1"/>
          <p:nvPr/>
        </p:nvSpPr>
        <p:spPr>
          <a:xfrm>
            <a:off x="1346600" y="1444400"/>
            <a:ext cx="8176800" cy="3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Stock efficiency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Visibility of supply chain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Cost Maintenance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Quality Management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Management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4" name="Google Shape;334;p19"/>
          <p:cNvSpPr txBox="1"/>
          <p:nvPr/>
        </p:nvSpPr>
        <p:spPr>
          <a:xfrm>
            <a:off x="5715813" y="4794000"/>
            <a:ext cx="31434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Midhun Kumar Kurapati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0"/>
          <p:cNvSpPr txBox="1"/>
          <p:nvPr/>
        </p:nvSpPr>
        <p:spPr>
          <a:xfrm>
            <a:off x="1497750" y="367600"/>
            <a:ext cx="61485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Requirements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0" name="Google Shape;340;p20"/>
          <p:cNvSpPr txBox="1"/>
          <p:nvPr/>
        </p:nvSpPr>
        <p:spPr>
          <a:xfrm>
            <a:off x="584475" y="1235275"/>
            <a:ext cx="8345400" cy="3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arabi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External Interface Minimum Requirements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a.	Hardware Interfaces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romanL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iPhone, iPad, MacBook, IMac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romanL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Memory - 64GB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romanL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Processor - 2.3GHz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alphaL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Interfaces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romanL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OS X - UNIX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romanL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 - XCode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romanL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IOS Emulator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1" name="Google Shape;3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7200" y="2041825"/>
            <a:ext cx="2673225" cy="237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0"/>
          <p:cNvSpPr txBox="1"/>
          <p:nvPr/>
        </p:nvSpPr>
        <p:spPr>
          <a:xfrm>
            <a:off x="5715813" y="4794000"/>
            <a:ext cx="31434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Midhun Kumar Kurapati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1"/>
          <p:cNvSpPr txBox="1"/>
          <p:nvPr/>
        </p:nvSpPr>
        <p:spPr>
          <a:xfrm>
            <a:off x="1497750" y="367600"/>
            <a:ext cx="61485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Requirements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8" name="Google Shape;348;p21"/>
          <p:cNvSpPr txBox="1"/>
          <p:nvPr/>
        </p:nvSpPr>
        <p:spPr>
          <a:xfrm>
            <a:off x="1297900" y="1207275"/>
            <a:ext cx="8345400" cy="3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Functional Requirements</a:t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 Modules</a:t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romanL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Login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romanL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or Remove Users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romanL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or Delete Items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romanL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 updates on the dashboard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romanL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 to one communication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romanL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Send shipping labels to user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romanL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Send amount to user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romanL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 transaction history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9" name="Google Shape;349;p21"/>
          <p:cNvSpPr txBox="1"/>
          <p:nvPr/>
        </p:nvSpPr>
        <p:spPr>
          <a:xfrm>
            <a:off x="5715813" y="4794000"/>
            <a:ext cx="31434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Midhun Kumar Kurapati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2"/>
          <p:cNvSpPr txBox="1"/>
          <p:nvPr/>
        </p:nvSpPr>
        <p:spPr>
          <a:xfrm>
            <a:off x="1497750" y="367600"/>
            <a:ext cx="61485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Requirements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5" name="Google Shape;355;p22"/>
          <p:cNvSpPr txBox="1"/>
          <p:nvPr/>
        </p:nvSpPr>
        <p:spPr>
          <a:xfrm>
            <a:off x="1497750" y="1240625"/>
            <a:ext cx="8345400" cy="3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Modules</a:t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romanL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SignUp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romanL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Login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romanL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 Admin posts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romanL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Contact Admin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romanL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Request to sell items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romanL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Request for shipping labels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romanL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Send an invoice for payments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romanL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 transaction records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romanL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Vendor rating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6" name="Google Shape;356;p22"/>
          <p:cNvSpPr txBox="1"/>
          <p:nvPr/>
        </p:nvSpPr>
        <p:spPr>
          <a:xfrm>
            <a:off x="5715813" y="4794000"/>
            <a:ext cx="31434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Midhun Kumar Kurapati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1221</Words>
  <Application>Microsoft Office PowerPoint</Application>
  <PresentationFormat>On-screen Show (16:9)</PresentationFormat>
  <Paragraphs>339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Maven Pro</vt:lpstr>
      <vt:lpstr>Arial</vt:lpstr>
      <vt:lpstr>Nunito</vt:lpstr>
      <vt:lpstr>Times New Roman</vt:lpstr>
      <vt:lpstr>Momentum</vt:lpstr>
      <vt:lpstr>Smart Inventory</vt:lpstr>
      <vt:lpstr>PowerPoint Presentation</vt:lpstr>
      <vt:lpstr>PowerPoint Presentation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Inventory</dc:title>
  <cp:lastModifiedBy>Sivangula,Manogna</cp:lastModifiedBy>
  <cp:revision>13</cp:revision>
  <dcterms:modified xsi:type="dcterms:W3CDTF">2019-04-22T15:37:45Z</dcterms:modified>
</cp:coreProperties>
</file>